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2" r:id="rId2"/>
    <p:sldId id="261" r:id="rId3"/>
    <p:sldId id="258" r:id="rId4"/>
    <p:sldId id="256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85"/>
    <p:restoredTop sz="94032"/>
  </p:normalViewPr>
  <p:slideViewPr>
    <p:cSldViewPr snapToGrid="0" snapToObjects="1">
      <p:cViewPr varScale="1">
        <p:scale>
          <a:sx n="92" d="100"/>
          <a:sy n="92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jp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3BBF0-6514-DF42-8207-7F8E52551A50}" type="datetimeFigureOut">
              <a:rPr lang="en-US" smtClean="0"/>
              <a:t>6/21/19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F6A9D-7354-D546-B5D4-8B8842542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97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9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43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53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3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80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71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54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20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118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78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02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CE205-BB46-D346-9A44-D54ED05CF5BE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08540-632B-C24D-BCA7-EE87CD1A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8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3BD5425-3FB8-0B4A-8AC0-F36FA9F68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978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Avenir Roman" panose="02000503020000020003" pitchFamily="2" charset="0"/>
              </a:rPr>
              <a:t>VectorBiTE</a:t>
            </a:r>
            <a:r>
              <a:rPr lang="en-US" dirty="0">
                <a:latin typeface="Avenir Roman" panose="02000503020000020003" pitchFamily="2" charset="0"/>
              </a:rPr>
              <a:t> </a:t>
            </a:r>
            <a:br>
              <a:rPr lang="en-US" dirty="0">
                <a:latin typeface="Avenir Roman" panose="02000503020000020003" pitchFamily="2" charset="0"/>
              </a:rPr>
            </a:br>
            <a:r>
              <a:rPr lang="en-US" dirty="0">
                <a:latin typeface="Avenir Roman" panose="02000503020000020003" pitchFamily="2" charset="0"/>
              </a:rPr>
              <a:t>Temperature Variation </a:t>
            </a:r>
            <a:br>
              <a:rPr lang="en-US" dirty="0">
                <a:latin typeface="Avenir Roman" panose="02000503020000020003" pitchFamily="2" charset="0"/>
              </a:rPr>
            </a:br>
            <a:r>
              <a:rPr lang="en-US" dirty="0">
                <a:latin typeface="Avenir Roman" panose="02000503020000020003" pitchFamily="2" charset="0"/>
              </a:rPr>
              <a:t>Working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EE00755-EA17-3846-AAEC-8098B9448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978" y="3602038"/>
            <a:ext cx="9144000" cy="1655762"/>
          </a:xfrm>
        </p:spPr>
        <p:txBody>
          <a:bodyPr/>
          <a:lstStyle/>
          <a:p>
            <a:r>
              <a:rPr lang="en-US" dirty="0" smtClean="0">
                <a:latin typeface="Avenir Roman" panose="02000503020000020003" pitchFamily="2" charset="0"/>
              </a:rPr>
              <a:t>Recap</a:t>
            </a:r>
            <a:r>
              <a:rPr lang="en-US" dirty="0" smtClean="0">
                <a:latin typeface="Avenir Roman" panose="02000503020000020003" pitchFamily="2" charset="0"/>
              </a:rPr>
              <a:t> </a:t>
            </a:r>
            <a:r>
              <a:rPr lang="en-US" dirty="0">
                <a:latin typeface="Avenir Roman" panose="02000503020000020003" pitchFamily="2" charset="0"/>
              </a:rPr>
              <a:t>for 2019 Meeting in Trento </a:t>
            </a:r>
            <a:r>
              <a:rPr lang="en-US" dirty="0" smtClean="0">
                <a:latin typeface="Avenir Roman" panose="02000503020000020003" pitchFamily="2" charset="0"/>
              </a:rPr>
              <a:t>Italy</a:t>
            </a:r>
          </a:p>
          <a:p>
            <a:r>
              <a:rPr lang="en-US" dirty="0" smtClean="0">
                <a:latin typeface="Avenir Roman" panose="02000503020000020003" pitchFamily="2" charset="0"/>
              </a:rPr>
              <a:t>Joey Bernhardt, Zach </a:t>
            </a:r>
            <a:r>
              <a:rPr lang="en-US" dirty="0" err="1">
                <a:latin typeface="Avenir Roman" panose="02000503020000020003" pitchFamily="2" charset="0"/>
              </a:rPr>
              <a:t>G</a:t>
            </a:r>
            <a:r>
              <a:rPr lang="en-US" dirty="0" err="1" smtClean="0">
                <a:latin typeface="Avenir Roman" panose="02000503020000020003" pitchFamily="2" charset="0"/>
              </a:rPr>
              <a:t>ajewski</a:t>
            </a:r>
            <a:r>
              <a:rPr lang="en-US" dirty="0" smtClean="0">
                <a:latin typeface="Avenir Roman" panose="02000503020000020003" pitchFamily="2" charset="0"/>
              </a:rPr>
              <a:t>, Cynthia Lord, Marta </a:t>
            </a:r>
            <a:r>
              <a:rPr lang="en-US" dirty="0" err="1" smtClean="0">
                <a:latin typeface="Avenir Roman" panose="02000503020000020003" pitchFamily="2" charset="0"/>
              </a:rPr>
              <a:t>Shocket</a:t>
            </a:r>
            <a:r>
              <a:rPr lang="en-US" dirty="0" smtClean="0">
                <a:latin typeface="Avenir Roman" panose="02000503020000020003" pitchFamily="2" charset="0"/>
              </a:rPr>
              <a:t>, Annaliese </a:t>
            </a:r>
            <a:r>
              <a:rPr lang="en-US" dirty="0" err="1" smtClean="0">
                <a:latin typeface="Avenir Roman" panose="02000503020000020003" pitchFamily="2" charset="0"/>
              </a:rPr>
              <a:t>Wieler</a:t>
            </a:r>
            <a:r>
              <a:rPr lang="en-US" dirty="0" smtClean="0">
                <a:latin typeface="Avenir Roman" panose="02000503020000020003" pitchFamily="2" charset="0"/>
              </a:rPr>
              <a:t> </a:t>
            </a:r>
            <a:endParaRPr lang="en-US" dirty="0">
              <a:latin typeface="Avenir Roman" panose="02000503020000020003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954" y="0"/>
            <a:ext cx="2459046" cy="257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2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C8412-7DCF-F544-9A7D-3F6F2EF86FA9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158" y="1920924"/>
            <a:ext cx="2140087" cy="1605066"/>
          </a:xfrm>
          <a:prstGeom prst="ellipse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4941" y="2148155"/>
            <a:ext cx="2186778" cy="1214877"/>
          </a:xfrm>
          <a:prstGeom prst="ellipse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7197" y="2257812"/>
            <a:ext cx="1718823" cy="931290"/>
          </a:xfrm>
          <a:prstGeom prst="ellipse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36738" b="17163"/>
          <a:stretch/>
        </p:blipFill>
        <p:spPr>
          <a:xfrm>
            <a:off x="70129" y="2257812"/>
            <a:ext cx="2005470" cy="1232676"/>
          </a:xfrm>
          <a:prstGeom prst="ellipse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6330" y="2247055"/>
            <a:ext cx="2286753" cy="1311072"/>
          </a:xfrm>
          <a:prstGeom prst="ellipse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411751" y="697696"/>
            <a:ext cx="7025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Helvetica Light" charset="0"/>
                <a:ea typeface="Helvetica Light" charset="0"/>
                <a:cs typeface="Helvetica Light" charset="0"/>
              </a:rPr>
              <a:t>Dataset </a:t>
            </a:r>
            <a:r>
              <a:rPr lang="mr-IN" sz="2800" dirty="0" smtClean="0">
                <a:latin typeface="Helvetica Light" charset="0"/>
                <a:ea typeface="Helvetica Light" charset="0"/>
                <a:cs typeface="Helvetica Light" charset="0"/>
              </a:rPr>
              <a:t>–</a:t>
            </a:r>
            <a:r>
              <a:rPr lang="en-US" sz="2800" dirty="0" smtClean="0">
                <a:latin typeface="Helvetica Light" charset="0"/>
                <a:ea typeface="Helvetica Light" charset="0"/>
                <a:cs typeface="Helvetica Light" charset="0"/>
              </a:rPr>
              <a:t> 15 studies, ectotherms</a:t>
            </a:r>
            <a:endParaRPr lang="en-US" sz="2800" dirty="0"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11" name="Shape 325"/>
          <p:cNvPicPr preferRelativeResize="0"/>
          <p:nvPr/>
        </p:nvPicPr>
        <p:blipFill rotWithShape="1">
          <a:blip r:embed="rId7">
            <a:alphaModFix/>
          </a:blip>
          <a:srcRect t="18" b="3637"/>
          <a:stretch/>
        </p:blipFill>
        <p:spPr>
          <a:xfrm rot="5400000">
            <a:off x="4441313" y="1919230"/>
            <a:ext cx="1547478" cy="1637382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075599" y="4591762"/>
            <a:ext cx="812375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Helvetica" charset="0"/>
                <a:ea typeface="Helvetica" charset="0"/>
                <a:cs typeface="Helvetica" charset="0"/>
              </a:rPr>
              <a:t>Does rate summation approach adequately account for effects </a:t>
            </a:r>
            <a:r>
              <a:rPr lang="en-US" sz="2500" smtClean="0">
                <a:latin typeface="Helvetica" charset="0"/>
                <a:ea typeface="Helvetica" charset="0"/>
                <a:cs typeface="Helvetica" charset="0"/>
              </a:rPr>
              <a:t>of variation </a:t>
            </a:r>
            <a:r>
              <a:rPr lang="en-US" sz="2500" dirty="0" smtClean="0">
                <a:latin typeface="Helvetica" charset="0"/>
                <a:ea typeface="Helvetica" charset="0"/>
                <a:cs typeface="Helvetica" charset="0"/>
              </a:rPr>
              <a:t>in temperature </a:t>
            </a:r>
          </a:p>
          <a:p>
            <a:pPr algn="ctr"/>
            <a:r>
              <a:rPr lang="en-US" sz="2500" dirty="0" smtClean="0">
                <a:latin typeface="Helvetica" charset="0"/>
                <a:ea typeface="Helvetica" charset="0"/>
                <a:cs typeface="Helvetica" charset="0"/>
              </a:rPr>
              <a:t>(vs. mean temperature)?</a:t>
            </a:r>
            <a:endParaRPr lang="en-US" sz="25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14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Progress!!!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1320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Picked one dataset, converted analysis to Bayes </a:t>
            </a:r>
            <a:r>
              <a:rPr lang="en-US" dirty="0" smtClean="0"/>
              <a:t>(thank you Leah!), </a:t>
            </a:r>
            <a:r>
              <a:rPr lang="en-US" dirty="0" smtClean="0"/>
              <a:t>went from soup to nuts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Developed statistical approach and detailed hypotheses</a:t>
            </a:r>
            <a:endParaRPr lang="en-US" dirty="0" smtClean="0"/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Ongoing data digitization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Outlined 1</a:t>
            </a:r>
            <a:r>
              <a:rPr lang="en-US" baseline="30000" dirty="0" smtClean="0"/>
              <a:t>st</a:t>
            </a:r>
            <a:r>
              <a:rPr lang="en-US" dirty="0" smtClean="0"/>
              <a:t> paper (intro, methods, figures, boxes, etc.)</a:t>
            </a:r>
          </a:p>
          <a:p>
            <a:pPr marL="514350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Defined scope, goals, audience for 1</a:t>
            </a:r>
            <a:r>
              <a:rPr lang="en-US" baseline="30000" dirty="0" smtClean="0"/>
              <a:t>st</a:t>
            </a:r>
            <a:r>
              <a:rPr lang="en-US" dirty="0" smtClean="0"/>
              <a:t>  paper vs. 2</a:t>
            </a:r>
            <a:r>
              <a:rPr lang="en-US" baseline="30000" dirty="0" smtClean="0"/>
              <a:t>nd</a:t>
            </a:r>
            <a:r>
              <a:rPr lang="en-US" dirty="0" smtClean="0"/>
              <a:t> paper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Trait-level analysis, all available data (regardless of organism), focus on mathematical principles, general ecology audience</a:t>
            </a:r>
          </a:p>
          <a:p>
            <a:pPr marL="971550" lvl="1" indent="-514350">
              <a:lnSpc>
                <a:spcPct val="100000"/>
              </a:lnSpc>
              <a:spcBef>
                <a:spcPts val="0"/>
              </a:spcBef>
              <a:buFontTx/>
              <a:buAutoNum type="arabicPeriod"/>
            </a:pPr>
            <a:r>
              <a:rPr lang="en-US" dirty="0" smtClean="0"/>
              <a:t>Trait-level -&gt; predicted transmission, use 1-2 examples from vector species, focus on disease transmission application, contrast with degree day approach, entomological/epidemiological audience</a:t>
            </a:r>
          </a:p>
        </p:txBody>
      </p:sp>
    </p:spTree>
    <p:extLst>
      <p:ext uri="{BB962C8B-B14F-4D97-AF65-F5344CB8AC3E}">
        <p14:creationId xmlns:p14="http://schemas.microsoft.com/office/powerpoint/2010/main" val="1071713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607129"/>
            <a:ext cx="2971800" cy="3962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607128"/>
            <a:ext cx="2971800" cy="3962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128"/>
            <a:ext cx="29718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685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607129"/>
            <a:ext cx="2971800" cy="3962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607128"/>
            <a:ext cx="2971800" cy="3962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128"/>
            <a:ext cx="2971800" cy="3962400"/>
          </a:xfrm>
          <a:prstGeom prst="rect">
            <a:avLst/>
          </a:prstGeo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1554109"/>
            <a:ext cx="3151909" cy="484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39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148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Avenir Roman</vt:lpstr>
      <vt:lpstr>Calibri</vt:lpstr>
      <vt:lpstr>Calibri Light</vt:lpstr>
      <vt:lpstr>Helvetica</vt:lpstr>
      <vt:lpstr>Helvetica Light</vt:lpstr>
      <vt:lpstr>Arial</vt:lpstr>
      <vt:lpstr>Office Theme</vt:lpstr>
      <vt:lpstr>VectorBiTE  Temperature Variation  Working Group</vt:lpstr>
      <vt:lpstr>PowerPoint Presentation</vt:lpstr>
      <vt:lpstr>Progress!!!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Joey Bernhardt</dc:creator>
  <cp:lastModifiedBy>Joey Bernhardt</cp:lastModifiedBy>
  <cp:revision>7</cp:revision>
  <dcterms:created xsi:type="dcterms:W3CDTF">2019-06-21T12:25:18Z</dcterms:created>
  <dcterms:modified xsi:type="dcterms:W3CDTF">2019-06-21T14:43:34Z</dcterms:modified>
</cp:coreProperties>
</file>

<file path=docProps/thumbnail.jpeg>
</file>